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2" r:id="rId2"/>
    <p:sldId id="257" r:id="rId3"/>
    <p:sldId id="258" r:id="rId4"/>
    <p:sldId id="283" r:id="rId5"/>
    <p:sldId id="284" r:id="rId6"/>
    <p:sldId id="286" r:id="rId7"/>
    <p:sldId id="259" r:id="rId8"/>
    <p:sldId id="260" r:id="rId9"/>
    <p:sldId id="261" r:id="rId10"/>
    <p:sldId id="262" r:id="rId11"/>
    <p:sldId id="263" r:id="rId12"/>
    <p:sldId id="264" r:id="rId13"/>
    <p:sldId id="265" r:id="rId14"/>
    <p:sldId id="266" r:id="rId15"/>
    <p:sldId id="267" r:id="rId16"/>
    <p:sldId id="289" r:id="rId17"/>
    <p:sldId id="287" r:id="rId18"/>
    <p:sldId id="288" r:id="rId19"/>
    <p:sldId id="268" r:id="rId20"/>
    <p:sldId id="269" r:id="rId21"/>
    <p:sldId id="270" r:id="rId22"/>
    <p:sldId id="271" r:id="rId23"/>
    <p:sldId id="272" r:id="rId24"/>
    <p:sldId id="273" r:id="rId25"/>
    <p:sldId id="274" r:id="rId26"/>
    <p:sldId id="290" r:id="rId27"/>
    <p:sldId id="291" r:id="rId28"/>
    <p:sldId id="292" r:id="rId29"/>
    <p:sldId id="293" r:id="rId30"/>
    <p:sldId id="275" r:id="rId31"/>
    <p:sldId id="294" r:id="rId32"/>
    <p:sldId id="295" r:id="rId33"/>
    <p:sldId id="298" r:id="rId34"/>
    <p:sldId id="276" r:id="rId35"/>
    <p:sldId id="277" r:id="rId36"/>
    <p:sldId id="278" r:id="rId37"/>
    <p:sldId id="279" r:id="rId38"/>
    <p:sldId id="299" r:id="rId39"/>
    <p:sldId id="280" r:id="rId40"/>
    <p:sldId id="281"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7" d="100"/>
          <a:sy n="107" d="100"/>
        </p:scale>
        <p:origin x="-90" y="-17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C5EDE6-75FE-4B4C-9DB5-B879ABA2641A}" type="datetimeFigureOut">
              <a:rPr lang="en-US" smtClean="0"/>
              <a:pPr/>
              <a:t>4/24/2012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C5EDE6-75FE-4B4C-9DB5-B879ABA2641A}" type="datetimeFigureOut">
              <a:rPr lang="en-US" smtClean="0"/>
              <a:pPr/>
              <a:t>4/24/2012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C5EDE6-75FE-4B4C-9DB5-B879ABA2641A}" type="datetimeFigureOut">
              <a:rPr lang="en-US" smtClean="0"/>
              <a:pPr/>
              <a:t>4/24/2012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C5EDE6-75FE-4B4C-9DB5-B879ABA2641A}" type="datetimeFigureOut">
              <a:rPr lang="en-US" smtClean="0"/>
              <a:pPr/>
              <a:t>4/24/2012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C5EDE6-75FE-4B4C-9DB5-B879ABA2641A}" type="datetimeFigureOut">
              <a:rPr lang="en-US" smtClean="0"/>
              <a:pPr/>
              <a:t>4/24/2012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C5EDE6-75FE-4B4C-9DB5-B879ABA2641A}" type="datetimeFigureOut">
              <a:rPr lang="en-US" smtClean="0"/>
              <a:pPr/>
              <a:t>4/24/2012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C5EDE6-75FE-4B4C-9DB5-B879ABA2641A}" type="datetimeFigureOut">
              <a:rPr lang="en-US" smtClean="0"/>
              <a:pPr/>
              <a:t>4/24/2012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C5EDE6-75FE-4B4C-9DB5-B879ABA2641A}" type="datetimeFigureOut">
              <a:rPr lang="en-US" smtClean="0"/>
              <a:pPr/>
              <a:t>4/24/2012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C5EDE6-75FE-4B4C-9DB5-B879ABA2641A}" type="datetimeFigureOut">
              <a:rPr lang="en-US" smtClean="0"/>
              <a:pPr/>
              <a:t>4/24/2012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C5EDE6-75FE-4B4C-9DB5-B879ABA2641A}" type="datetimeFigureOut">
              <a:rPr lang="en-US" smtClean="0"/>
              <a:pPr/>
              <a:t>4/24/2012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C5EDE6-75FE-4B4C-9DB5-B879ABA2641A}" type="datetimeFigureOut">
              <a:rPr lang="en-US" smtClean="0"/>
              <a:pPr/>
              <a:t>4/24/2012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C19AE-6434-4466-A891-972431DE0B2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C5EDE6-75FE-4B4C-9DB5-B879ABA2641A}" type="datetimeFigureOut">
              <a:rPr lang="en-US" smtClean="0"/>
              <a:pPr/>
              <a:t>4/24/2012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C19AE-6434-4466-A891-972431DE0B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US" dirty="0" smtClean="0"/>
              <a:t>Topic 13</a:t>
            </a:r>
          </a:p>
        </p:txBody>
      </p:sp>
      <p:sp>
        <p:nvSpPr>
          <p:cNvPr id="4099" name="Rectangle 3"/>
          <p:cNvSpPr>
            <a:spLocks noGrp="1" noChangeArrowheads="1"/>
          </p:cNvSpPr>
          <p:nvPr>
            <p:ph type="subTitle" idx="1"/>
          </p:nvPr>
        </p:nvSpPr>
        <p:spPr/>
        <p:txBody>
          <a:bodyPr/>
          <a:lstStyle/>
          <a:p>
            <a:pPr eaLnBrk="1" hangingPunct="1"/>
            <a:r>
              <a:rPr lang="en-US" b="1" dirty="0" smtClean="0">
                <a:solidFill>
                  <a:schemeClr val="tx1"/>
                </a:solidFill>
              </a:rPr>
              <a:t>DEVELOPING TEAMS:</a:t>
            </a:r>
          </a:p>
          <a:p>
            <a:pPr eaLnBrk="1" hangingPunct="1"/>
            <a:r>
              <a:rPr lang="en-US" b="1" dirty="0" smtClean="0">
                <a:solidFill>
                  <a:schemeClr val="tx1"/>
                </a:solidFill>
              </a:rPr>
              <a:t>Groups, Teams, and Their Leadership</a:t>
            </a:r>
          </a:p>
        </p:txBody>
      </p:sp>
    </p:spTree>
    <p:extLst>
      <p:ext uri="{BB962C8B-B14F-4D97-AF65-F5344CB8AC3E}">
        <p14:creationId xmlns:p14="http://schemas.microsoft.com/office/powerpoint/2010/main" val="2729613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Characteristics of Teams</a:t>
            </a:r>
            <a:endParaRPr lang="en-US" dirty="0"/>
          </a:p>
        </p:txBody>
      </p:sp>
      <p:sp>
        <p:nvSpPr>
          <p:cNvPr id="3" name="Content Placeholder 2"/>
          <p:cNvSpPr>
            <a:spLocks noGrp="1"/>
          </p:cNvSpPr>
          <p:nvPr>
            <p:ph idx="1"/>
          </p:nvPr>
        </p:nvSpPr>
        <p:spPr/>
        <p:txBody>
          <a:bodyPr>
            <a:normAutofit/>
          </a:bodyPr>
          <a:lstStyle/>
          <a:p>
            <a:r>
              <a:rPr lang="en-US" dirty="0" smtClean="0"/>
              <a:t>Members are fully committed to common goals they develop</a:t>
            </a:r>
          </a:p>
          <a:p>
            <a:r>
              <a:rPr lang="en-US" dirty="0" smtClean="0"/>
              <a:t>Members are mutually accountable to one another</a:t>
            </a:r>
          </a:p>
          <a:p>
            <a:r>
              <a:rPr lang="en-US" dirty="0" smtClean="0"/>
              <a:t>Members trust one another</a:t>
            </a:r>
          </a:p>
          <a:p>
            <a:r>
              <a:rPr lang="en-US" dirty="0" smtClean="0"/>
              <a:t>Collaborative culture</a:t>
            </a:r>
          </a:p>
          <a:p>
            <a:r>
              <a:rPr lang="en-US" dirty="0" smtClean="0"/>
              <a:t>Shared leadership based on facilitation</a:t>
            </a:r>
          </a:p>
          <a:p>
            <a:r>
              <a:rPr lang="en-US" dirty="0" smtClean="0"/>
              <a:t>Synergy----positive synergy</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Teams</a:t>
            </a:r>
            <a:endParaRPr lang="en-US" dirty="0"/>
          </a:p>
        </p:txBody>
      </p:sp>
      <p:sp>
        <p:nvSpPr>
          <p:cNvPr id="3" name="Content Placeholder 2"/>
          <p:cNvSpPr>
            <a:spLocks noGrp="1"/>
          </p:cNvSpPr>
          <p:nvPr>
            <p:ph idx="1"/>
          </p:nvPr>
        </p:nvSpPr>
        <p:spPr/>
        <p:txBody>
          <a:bodyPr/>
          <a:lstStyle/>
          <a:p>
            <a:r>
              <a:rPr lang="en-US" dirty="0" smtClean="0"/>
              <a:t>Numerous type teams/team structures /purposes for teams exist.</a:t>
            </a:r>
          </a:p>
          <a:p>
            <a:r>
              <a:rPr lang="en-US" dirty="0" smtClean="0"/>
              <a:t>Selected examples follow:</a:t>
            </a:r>
          </a:p>
          <a:p>
            <a:pPr lvl="1"/>
            <a:r>
              <a:rPr lang="en-US" dirty="0" smtClean="0"/>
              <a:t>Problem-solving teams</a:t>
            </a:r>
          </a:p>
          <a:p>
            <a:pPr lvl="1"/>
            <a:r>
              <a:rPr lang="en-US" dirty="0" smtClean="0"/>
              <a:t>Self-managed work teams</a:t>
            </a:r>
          </a:p>
          <a:p>
            <a:pPr lvl="1"/>
            <a:r>
              <a:rPr lang="en-US" dirty="0" smtClean="0"/>
              <a:t>Cross-functional teams</a:t>
            </a:r>
          </a:p>
          <a:p>
            <a:pPr lvl="1"/>
            <a:r>
              <a:rPr lang="en-US" dirty="0" smtClean="0"/>
              <a:t>Virtual teams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Teams</a:t>
            </a:r>
            <a:endParaRPr lang="en-US" dirty="0"/>
          </a:p>
        </p:txBody>
      </p:sp>
      <p:sp>
        <p:nvSpPr>
          <p:cNvPr id="3" name="Content Placeholder 2"/>
          <p:cNvSpPr>
            <a:spLocks noGrp="1"/>
          </p:cNvSpPr>
          <p:nvPr>
            <p:ph idx="1"/>
          </p:nvPr>
        </p:nvSpPr>
        <p:spPr/>
        <p:txBody>
          <a:bodyPr/>
          <a:lstStyle/>
          <a:p>
            <a:r>
              <a:rPr lang="en-US" dirty="0" smtClean="0"/>
              <a:t>Problem-solving Teams</a:t>
            </a:r>
          </a:p>
          <a:p>
            <a:pPr lvl="1"/>
            <a:r>
              <a:rPr lang="en-US" dirty="0" smtClean="0"/>
              <a:t>Employees from the same department and functional area who are involved in efforts to improve work activities or to solve specific problems, handle specific issues, matters, etc.</a:t>
            </a:r>
          </a:p>
          <a:p>
            <a:r>
              <a:rPr lang="en-US" dirty="0" smtClean="0"/>
              <a:t>Self-managed Work Teams</a:t>
            </a:r>
          </a:p>
          <a:p>
            <a:pPr lvl="1"/>
            <a:r>
              <a:rPr lang="en-US" dirty="0" smtClean="0"/>
              <a:t>A formal group of employees who operate without a manager responsible for a complete work process or segment.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Teams Cont.</a:t>
            </a:r>
            <a:endParaRPr lang="en-US" dirty="0"/>
          </a:p>
        </p:txBody>
      </p:sp>
      <p:sp>
        <p:nvSpPr>
          <p:cNvPr id="3" name="Content Placeholder 2"/>
          <p:cNvSpPr>
            <a:spLocks noGrp="1"/>
          </p:cNvSpPr>
          <p:nvPr>
            <p:ph idx="1"/>
          </p:nvPr>
        </p:nvSpPr>
        <p:spPr/>
        <p:txBody>
          <a:bodyPr>
            <a:normAutofit fontScale="92500"/>
          </a:bodyPr>
          <a:lstStyle/>
          <a:p>
            <a:r>
              <a:rPr lang="en-US" dirty="0" smtClean="0"/>
              <a:t>Cross-functional Teams</a:t>
            </a:r>
          </a:p>
          <a:p>
            <a:pPr lvl="1"/>
            <a:r>
              <a:rPr lang="en-US" dirty="0" smtClean="0"/>
              <a:t>Hybrid grouping of individuals who are experts in various specialties and who work together on specific tasks----many times from differing  positional levels in the organization----their experience is often temporary , with the team disbanding when the task is completed.</a:t>
            </a:r>
          </a:p>
          <a:p>
            <a:r>
              <a:rPr lang="en-US" dirty="0" smtClean="0"/>
              <a:t>Virtual Teams</a:t>
            </a:r>
          </a:p>
          <a:p>
            <a:pPr lvl="1"/>
            <a:r>
              <a:rPr lang="en-US" dirty="0" smtClean="0"/>
              <a:t>Teams that use technology to link physically dispersed members in order to achieve a common goal.</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Impact of Team Size</a:t>
            </a:r>
            <a:endParaRPr lang="en-US" dirty="0"/>
          </a:p>
        </p:txBody>
      </p:sp>
      <p:sp>
        <p:nvSpPr>
          <p:cNvPr id="3" name="Content Placeholder 2"/>
          <p:cNvSpPr>
            <a:spLocks noGrp="1"/>
          </p:cNvSpPr>
          <p:nvPr>
            <p:ph idx="1"/>
          </p:nvPr>
        </p:nvSpPr>
        <p:spPr/>
        <p:txBody>
          <a:bodyPr>
            <a:normAutofit fontScale="92500"/>
          </a:bodyPr>
          <a:lstStyle/>
          <a:p>
            <a:r>
              <a:rPr lang="en-US" dirty="0" smtClean="0"/>
              <a:t>The greater the number of people in a large versus a small team will affect the probability that any individual is likely to emerge as leader.</a:t>
            </a:r>
          </a:p>
          <a:p>
            <a:r>
              <a:rPr lang="en-US" dirty="0" smtClean="0"/>
              <a:t>As teams become larger, cliques are more likely to develop.</a:t>
            </a:r>
          </a:p>
          <a:p>
            <a:r>
              <a:rPr lang="en-US" dirty="0" smtClean="0"/>
              <a:t>Leaders with a large span of control tend to be more directive, spend less time with individuals, and use more- impersonal approaches when influencing others.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Size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Small teams</a:t>
            </a:r>
          </a:p>
          <a:p>
            <a:pPr lvl="1"/>
            <a:r>
              <a:rPr lang="en-US" dirty="0" smtClean="0"/>
              <a:t>Complete tasks faster than larger groups</a:t>
            </a:r>
          </a:p>
          <a:p>
            <a:pPr lvl="1"/>
            <a:r>
              <a:rPr lang="en-US" dirty="0" smtClean="0"/>
              <a:t>Make more effective use of facts</a:t>
            </a:r>
          </a:p>
          <a:p>
            <a:r>
              <a:rPr lang="en-US" dirty="0" smtClean="0"/>
              <a:t>Large teams</a:t>
            </a:r>
          </a:p>
          <a:p>
            <a:pPr lvl="1"/>
            <a:r>
              <a:rPr lang="en-US" dirty="0" smtClean="0"/>
              <a:t>Solve problems better than small groups</a:t>
            </a:r>
          </a:p>
          <a:p>
            <a:pPr lvl="1"/>
            <a:r>
              <a:rPr lang="en-US" dirty="0" smtClean="0"/>
              <a:t>Are good for getting diverse input</a:t>
            </a:r>
          </a:p>
          <a:p>
            <a:pPr lvl="1"/>
            <a:r>
              <a:rPr lang="en-US" dirty="0" smtClean="0"/>
              <a:t>Are more effective in fact-finding</a:t>
            </a:r>
          </a:p>
          <a:p>
            <a:r>
              <a:rPr lang="en-US" dirty="0" smtClean="0"/>
              <a:t>Social Loafing</a:t>
            </a:r>
          </a:p>
          <a:p>
            <a:pPr lvl="1"/>
            <a:r>
              <a:rPr lang="en-US" dirty="0" smtClean="0"/>
              <a:t>The tendency for individuals to expend less effort when working collectively than when working individually.</a:t>
            </a:r>
          </a:p>
          <a:p>
            <a:pPr lvl="1"/>
            <a:endParaRPr lang="en-US" dirty="0" smtClean="0"/>
          </a:p>
          <a:p>
            <a:r>
              <a:rPr lang="en-US" dirty="0" smtClean="0"/>
              <a:t>The Magic Number----(????)</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Bruce </a:t>
            </a:r>
            <a:r>
              <a:rPr lang="en-US" dirty="0" err="1" smtClean="0"/>
              <a:t>Tuckman’s</a:t>
            </a:r>
            <a:r>
              <a:rPr lang="en-US" dirty="0" smtClean="0"/>
              <a:t> Research</a:t>
            </a:r>
            <a:endParaRPr lang="en-US" dirty="0"/>
          </a:p>
        </p:txBody>
      </p:sp>
      <p:sp>
        <p:nvSpPr>
          <p:cNvPr id="5" name="Content Placeholder 4"/>
          <p:cNvSpPr>
            <a:spLocks noGrp="1"/>
          </p:cNvSpPr>
          <p:nvPr>
            <p:ph idx="1"/>
          </p:nvPr>
        </p:nvSpPr>
        <p:spPr/>
        <p:txBody>
          <a:bodyPr/>
          <a:lstStyle/>
          <a:p>
            <a:r>
              <a:rPr lang="en-US" dirty="0" err="1" smtClean="0"/>
              <a:t>Tuckman’s</a:t>
            </a:r>
            <a:r>
              <a:rPr lang="en-US" dirty="0" smtClean="0"/>
              <a:t> research delineated stages of Group Development-----applicability to teams.</a:t>
            </a:r>
            <a:endParaRPr lang="en-US" dirty="0"/>
          </a:p>
        </p:txBody>
      </p:sp>
    </p:spTree>
    <p:extLst>
      <p:ext uri="{BB962C8B-B14F-4D97-AF65-F5344CB8AC3E}">
        <p14:creationId xmlns:p14="http://schemas.microsoft.com/office/powerpoint/2010/main" val="3030884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blackWhite">
          <a:xfrm>
            <a:off x="7648575" y="6075363"/>
            <a:ext cx="939800" cy="182562"/>
          </a:xfrm>
          <a:prstGeom prst="rect">
            <a:avLst/>
          </a:prstGeom>
          <a:noFill/>
          <a:ln>
            <a:noFill/>
          </a:ln>
          <a:effectLst/>
          <a:extLst>
            <a:ext uri="{909E8E84-426E-40DD-AFC4-6F175D3DCCD1}">
              <a14:hiddenFill xmlns:a14="http://schemas.microsoft.com/office/drawing/2010/main">
                <a:solidFill>
                  <a:srgbClr val="0099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rIns="0" bIns="0" anchor="ctr">
            <a:spAutoFit/>
          </a:bodyPr>
          <a:lstStyle/>
          <a:p>
            <a:pPr algn="r">
              <a:spcBef>
                <a:spcPct val="50000"/>
              </a:spcBef>
              <a:defRPr/>
            </a:pPr>
            <a:r>
              <a:rPr lang="en-US" sz="1200" b="1">
                <a:effectLst>
                  <a:outerShdw blurRad="38100" dist="38100" dir="2700000" algn="tl">
                    <a:srgbClr val="000000"/>
                  </a:outerShdw>
                </a:effectLst>
                <a:latin typeface="Arial" charset="0"/>
              </a:rPr>
              <a:t>Exhibit 15.2</a:t>
            </a:r>
          </a:p>
        </p:txBody>
      </p:sp>
      <p:sp>
        <p:nvSpPr>
          <p:cNvPr id="21507" name="Oval 3"/>
          <p:cNvSpPr>
            <a:spLocks noChangeArrowheads="1"/>
          </p:cNvSpPr>
          <p:nvPr/>
        </p:nvSpPr>
        <p:spPr bwMode="auto">
          <a:xfrm>
            <a:off x="7232650" y="6237288"/>
            <a:ext cx="87313" cy="87312"/>
          </a:xfrm>
          <a:prstGeom prst="ellipse">
            <a:avLst/>
          </a:prstGeom>
          <a:solidFill>
            <a:srgbClr val="33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08" name="Oval 4"/>
          <p:cNvSpPr>
            <a:spLocks noChangeArrowheads="1"/>
          </p:cNvSpPr>
          <p:nvPr/>
        </p:nvSpPr>
        <p:spPr bwMode="auto">
          <a:xfrm>
            <a:off x="7380288" y="6237288"/>
            <a:ext cx="88900" cy="87312"/>
          </a:xfrm>
          <a:prstGeom prst="ellipse">
            <a:avLst/>
          </a:prstGeom>
          <a:solidFill>
            <a:srgbClr val="3366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09" name="Oval 5"/>
          <p:cNvSpPr>
            <a:spLocks noChangeArrowheads="1"/>
          </p:cNvSpPr>
          <p:nvPr/>
        </p:nvSpPr>
        <p:spPr bwMode="auto">
          <a:xfrm>
            <a:off x="7086600" y="6237288"/>
            <a:ext cx="87313" cy="87312"/>
          </a:xfrm>
          <a:prstGeom prst="ellipse">
            <a:avLst/>
          </a:prstGeom>
          <a:solidFill>
            <a:srgbClr val="FF99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0" name="Line 6"/>
          <p:cNvSpPr>
            <a:spLocks noChangeShapeType="1"/>
          </p:cNvSpPr>
          <p:nvPr/>
        </p:nvSpPr>
        <p:spPr bwMode="auto">
          <a:xfrm>
            <a:off x="7467600" y="6286500"/>
            <a:ext cx="11271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1511" name="Rectangle 7"/>
          <p:cNvSpPr>
            <a:spLocks noGrp="1" noChangeArrowheads="1"/>
          </p:cNvSpPr>
          <p:nvPr>
            <p:ph type="title"/>
          </p:nvPr>
        </p:nvSpPr>
        <p:spPr>
          <a:xfrm>
            <a:off x="685800" y="304800"/>
            <a:ext cx="7772400" cy="1143000"/>
          </a:xfrm>
        </p:spPr>
        <p:txBody>
          <a:bodyPr/>
          <a:lstStyle/>
          <a:p>
            <a:pPr eaLnBrk="1" hangingPunct="1"/>
            <a:r>
              <a:rPr lang="en-US" smtClean="0">
                <a:solidFill>
                  <a:schemeClr val="tx1"/>
                </a:solidFill>
              </a:rPr>
              <a:t>Stages of Group Development</a:t>
            </a:r>
            <a:endParaRPr lang="en-US" b="1" smtClean="0">
              <a:solidFill>
                <a:schemeClr val="tx1"/>
              </a:solidFill>
            </a:endParaRPr>
          </a:p>
        </p:txBody>
      </p:sp>
      <p:pic>
        <p:nvPicPr>
          <p:cNvPr id="2253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24000"/>
            <a:ext cx="8305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046438"/>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6" fill="hold" nodeType="afterEffect">
                                  <p:stCondLst>
                                    <p:cond delay="0"/>
                                  </p:stCondLst>
                                  <p:childTnLst>
                                    <p:set>
                                      <p:cBhvr>
                                        <p:cTn id="6" dur="1" fill="hold">
                                          <p:stCondLst>
                                            <p:cond delay="0"/>
                                          </p:stCondLst>
                                        </p:cTn>
                                        <p:tgtEl>
                                          <p:spTgt spid="22536"/>
                                        </p:tgtEl>
                                        <p:attrNameLst>
                                          <p:attrName>style.visibility</p:attrName>
                                        </p:attrNameLst>
                                      </p:cBhvr>
                                      <p:to>
                                        <p:strVal val="visible"/>
                                      </p:to>
                                    </p:set>
                                    <p:animEffect transition="in" filter="barn(inHorizontal)">
                                      <p:cBhvr>
                                        <p:cTn id="7" dur="500"/>
                                        <p:tgtEl>
                                          <p:spTgt spid="225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304800"/>
            <a:ext cx="7772400" cy="609600"/>
          </a:xfrm>
        </p:spPr>
        <p:txBody>
          <a:bodyPr>
            <a:normAutofit fontScale="90000"/>
          </a:bodyPr>
          <a:lstStyle/>
          <a:p>
            <a:pPr eaLnBrk="1" hangingPunct="1"/>
            <a:r>
              <a:rPr lang="en-US" smtClean="0"/>
              <a:t>Stages in Group Development</a:t>
            </a:r>
          </a:p>
        </p:txBody>
      </p:sp>
      <p:sp>
        <p:nvSpPr>
          <p:cNvPr id="22531" name="Rectangle 3"/>
          <p:cNvSpPr>
            <a:spLocks noGrp="1" noChangeArrowheads="1"/>
          </p:cNvSpPr>
          <p:nvPr>
            <p:ph type="body" sz="half" idx="1"/>
          </p:nvPr>
        </p:nvSpPr>
        <p:spPr>
          <a:xfrm>
            <a:off x="304800" y="1143000"/>
            <a:ext cx="4346575" cy="5486400"/>
          </a:xfrm>
        </p:spPr>
        <p:txBody>
          <a:bodyPr/>
          <a:lstStyle/>
          <a:p>
            <a:pPr marL="222250" indent="-222250" eaLnBrk="1" hangingPunct="1">
              <a:lnSpc>
                <a:spcPct val="90000"/>
              </a:lnSpc>
            </a:pPr>
            <a:r>
              <a:rPr lang="en-US" sz="2400" b="1" smtClean="0"/>
              <a:t>Forming</a:t>
            </a:r>
          </a:p>
          <a:p>
            <a:pPr marL="625475" lvl="1" indent="-284163" eaLnBrk="1" hangingPunct="1">
              <a:lnSpc>
                <a:spcPct val="90000"/>
              </a:lnSpc>
            </a:pPr>
            <a:r>
              <a:rPr lang="en-US" sz="2000" b="1" smtClean="0"/>
              <a:t>Members join and begin the process of defining the group’s purpose, structure, and leadership (mutual acceptance).</a:t>
            </a:r>
          </a:p>
          <a:p>
            <a:pPr marL="222250" indent="-222250" eaLnBrk="1" hangingPunct="1">
              <a:lnSpc>
                <a:spcPct val="90000"/>
              </a:lnSpc>
            </a:pPr>
            <a:r>
              <a:rPr lang="en-US" sz="2400" b="1" smtClean="0"/>
              <a:t>Storming</a:t>
            </a:r>
          </a:p>
          <a:p>
            <a:pPr marL="625475" lvl="1" indent="-284163" eaLnBrk="1" hangingPunct="1">
              <a:lnSpc>
                <a:spcPct val="90000"/>
              </a:lnSpc>
            </a:pPr>
            <a:r>
              <a:rPr lang="en-US" sz="2000" b="1" smtClean="0"/>
              <a:t>Intragroup conflict occurs as individuals resist control by the group and disagree over leadership (communication and decision-making).</a:t>
            </a:r>
          </a:p>
          <a:p>
            <a:pPr marL="222250" indent="-222250" eaLnBrk="1" hangingPunct="1">
              <a:lnSpc>
                <a:spcPct val="90000"/>
              </a:lnSpc>
            </a:pPr>
            <a:r>
              <a:rPr lang="en-US" sz="2400" b="1" smtClean="0"/>
              <a:t>Norming</a:t>
            </a:r>
          </a:p>
          <a:p>
            <a:pPr marL="625475" lvl="1" indent="-284163" eaLnBrk="1" hangingPunct="1">
              <a:lnSpc>
                <a:spcPct val="90000"/>
              </a:lnSpc>
            </a:pPr>
            <a:r>
              <a:rPr lang="en-US" sz="2000" b="1" smtClean="0"/>
              <a:t>Close relationships develop as the group becomes cohesive and establishes its norms for acceptable behavior (motivation and productivity).</a:t>
            </a:r>
          </a:p>
        </p:txBody>
      </p:sp>
      <p:sp>
        <p:nvSpPr>
          <p:cNvPr id="22532" name="Rectangle 4"/>
          <p:cNvSpPr>
            <a:spLocks noGrp="1" noChangeArrowheads="1"/>
          </p:cNvSpPr>
          <p:nvPr>
            <p:ph type="body" sz="half" idx="2"/>
          </p:nvPr>
        </p:nvSpPr>
        <p:spPr>
          <a:xfrm>
            <a:off x="4648200" y="1143000"/>
            <a:ext cx="4114800" cy="5486400"/>
          </a:xfrm>
        </p:spPr>
        <p:txBody>
          <a:bodyPr/>
          <a:lstStyle/>
          <a:p>
            <a:pPr eaLnBrk="1" hangingPunct="1"/>
            <a:r>
              <a:rPr lang="en-US" sz="2400" b="1" smtClean="0"/>
              <a:t>Performing</a:t>
            </a:r>
          </a:p>
          <a:p>
            <a:pPr lvl="1" eaLnBrk="1" hangingPunct="1"/>
            <a:r>
              <a:rPr lang="en-US" sz="2000" b="1" smtClean="0"/>
              <a:t>A fully functional group structure allows the group to focus on performing the task at hand (control and organization).</a:t>
            </a:r>
          </a:p>
          <a:p>
            <a:pPr eaLnBrk="1" hangingPunct="1"/>
            <a:r>
              <a:rPr lang="en-US" sz="2400" b="1" smtClean="0"/>
              <a:t>Adjourning</a:t>
            </a:r>
          </a:p>
          <a:p>
            <a:pPr lvl="1" eaLnBrk="1" hangingPunct="1"/>
            <a:r>
              <a:rPr lang="en-US" sz="2000" b="1" smtClean="0"/>
              <a:t>The group prepares to disband and is no longer concerned with high levels of performance.</a:t>
            </a:r>
          </a:p>
          <a:p>
            <a:pPr lvl="1" eaLnBrk="1" hangingPunct="1"/>
            <a:endParaRPr lang="en-US" sz="2000" b="1" smtClean="0"/>
          </a:p>
        </p:txBody>
      </p:sp>
    </p:spTree>
    <p:extLst>
      <p:ext uri="{BB962C8B-B14F-4D97-AF65-F5344CB8AC3E}">
        <p14:creationId xmlns:p14="http://schemas.microsoft.com/office/powerpoint/2010/main" val="3601102163"/>
      </p:ext>
    </p:extLst>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Structure</a:t>
            </a:r>
            <a:endParaRPr lang="en-US" dirty="0"/>
          </a:p>
        </p:txBody>
      </p:sp>
      <p:sp>
        <p:nvSpPr>
          <p:cNvPr id="3" name="Content Placeholder 2"/>
          <p:cNvSpPr>
            <a:spLocks noGrp="1"/>
          </p:cNvSpPr>
          <p:nvPr>
            <p:ph idx="1"/>
          </p:nvPr>
        </p:nvSpPr>
        <p:spPr/>
        <p:txBody>
          <a:bodyPr>
            <a:normAutofit lnSpcReduction="10000"/>
          </a:bodyPr>
          <a:lstStyle/>
          <a:p>
            <a:r>
              <a:rPr lang="en-US" dirty="0" smtClean="0"/>
              <a:t>Role</a:t>
            </a:r>
          </a:p>
          <a:p>
            <a:pPr lvl="1"/>
            <a:r>
              <a:rPr lang="en-US" dirty="0" smtClean="0"/>
              <a:t>The set of expected behavior patterns attributed to someone who occupies a given position in a social unit that assist the team in task accomplishment or </a:t>
            </a:r>
            <a:r>
              <a:rPr lang="en-US" dirty="0" smtClean="0"/>
              <a:t>maintaining </a:t>
            </a:r>
            <a:r>
              <a:rPr lang="en-US" dirty="0" smtClean="0"/>
              <a:t>member satisfaction. Beware the following:</a:t>
            </a:r>
          </a:p>
          <a:p>
            <a:pPr lvl="1"/>
            <a:r>
              <a:rPr lang="en-US" b="1" dirty="0" smtClean="0"/>
              <a:t>Role conflict</a:t>
            </a:r>
            <a:r>
              <a:rPr lang="en-US" dirty="0" smtClean="0"/>
              <a:t>: experiencing differing role expectations.</a:t>
            </a:r>
          </a:p>
          <a:p>
            <a:pPr lvl="1"/>
            <a:r>
              <a:rPr lang="en-US" b="1" dirty="0" smtClean="0"/>
              <a:t>Role ambiguity</a:t>
            </a:r>
            <a:r>
              <a:rPr lang="en-US" dirty="0" smtClean="0"/>
              <a:t>: uncertainty about role expectations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Groups, Teams, and Their Leadership</a:t>
            </a:r>
            <a:endParaRPr lang="en-US" dirty="0"/>
          </a:p>
        </p:txBody>
      </p:sp>
      <p:sp>
        <p:nvSpPr>
          <p:cNvPr id="3" name="Content Placeholder 2"/>
          <p:cNvSpPr>
            <a:spLocks noGrp="1"/>
          </p:cNvSpPr>
          <p:nvPr>
            <p:ph idx="1"/>
          </p:nvPr>
        </p:nvSpPr>
        <p:spPr/>
        <p:txBody>
          <a:bodyPr/>
          <a:lstStyle/>
          <a:p>
            <a:pPr>
              <a:buNone/>
            </a:pPr>
            <a:r>
              <a:rPr lang="en-US" i="1" dirty="0" smtClean="0"/>
              <a:t>   </a:t>
            </a:r>
          </a:p>
          <a:p>
            <a:pPr>
              <a:buNone/>
            </a:pPr>
            <a:endParaRPr lang="en-US" i="1" dirty="0"/>
          </a:p>
          <a:p>
            <a:pPr>
              <a:buNone/>
            </a:pPr>
            <a:r>
              <a:rPr lang="en-US" i="1" dirty="0" smtClean="0"/>
              <a:t>	“We are born for cooperation, as are the feet, the hands, the eyelids, and the upper and lower jaws.”</a:t>
            </a:r>
          </a:p>
          <a:p>
            <a:pPr>
              <a:buNone/>
            </a:pPr>
            <a:r>
              <a:rPr lang="en-US" i="1" dirty="0"/>
              <a:t>	</a:t>
            </a:r>
            <a:r>
              <a:rPr lang="en-US" i="1" dirty="0" smtClean="0"/>
              <a:t>					-Marcus Aurelius</a:t>
            </a:r>
            <a:endParaRPr lang="en-US"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477962"/>
          </a:xfrm>
        </p:spPr>
        <p:txBody>
          <a:bodyPr>
            <a:normAutofit fontScale="90000"/>
          </a:bodyPr>
          <a:lstStyle/>
          <a:p>
            <a:r>
              <a:rPr lang="en-US" dirty="0" smtClean="0"/>
              <a:t>Task Roles in Teams</a:t>
            </a:r>
            <a:br>
              <a:rPr lang="en-US" dirty="0" smtClean="0"/>
            </a:br>
            <a:r>
              <a:rPr lang="en-US" dirty="0" smtClean="0"/>
              <a:t>(original work done by Bruce </a:t>
            </a:r>
            <a:r>
              <a:rPr lang="en-US" dirty="0" err="1" smtClean="0"/>
              <a:t>Tuckman</a:t>
            </a:r>
            <a:r>
              <a:rPr lang="en-US" dirty="0" smtClean="0"/>
              <a:t> regarding groups)</a:t>
            </a:r>
            <a:endParaRPr lang="en-US" dirty="0"/>
          </a:p>
        </p:txBody>
      </p:sp>
      <p:sp>
        <p:nvSpPr>
          <p:cNvPr id="3" name="Content Placeholder 2"/>
          <p:cNvSpPr>
            <a:spLocks noGrp="1"/>
          </p:cNvSpPr>
          <p:nvPr>
            <p:ph idx="1"/>
          </p:nvPr>
        </p:nvSpPr>
        <p:spPr>
          <a:xfrm>
            <a:off x="457200" y="1981200"/>
            <a:ext cx="8229600" cy="4144963"/>
          </a:xfrm>
        </p:spPr>
        <p:txBody>
          <a:bodyPr>
            <a:normAutofit fontScale="77500" lnSpcReduction="20000"/>
          </a:bodyPr>
          <a:lstStyle/>
          <a:p>
            <a:pPr>
              <a:buNone/>
            </a:pPr>
            <a:r>
              <a:rPr lang="en-US" i="1" dirty="0" smtClean="0"/>
              <a:t>Team task roles </a:t>
            </a:r>
            <a:r>
              <a:rPr lang="en-US" dirty="0" smtClean="0"/>
              <a:t>are roles that help the team develop and accomplish its goals.</a:t>
            </a:r>
          </a:p>
          <a:p>
            <a:r>
              <a:rPr lang="en-US" dirty="0" smtClean="0"/>
              <a:t>Initiator-Contributor</a:t>
            </a:r>
          </a:p>
          <a:p>
            <a:pPr lvl="1"/>
            <a:r>
              <a:rPr lang="en-US" dirty="0" smtClean="0"/>
              <a:t>Proposes goals, suggests ways of approaching tasks, and recommends procedures for approaching a problem or task.</a:t>
            </a:r>
          </a:p>
          <a:p>
            <a:r>
              <a:rPr lang="en-US" dirty="0" smtClean="0"/>
              <a:t>Information Seeker</a:t>
            </a:r>
          </a:p>
          <a:p>
            <a:pPr lvl="1"/>
            <a:r>
              <a:rPr lang="en-US" dirty="0" smtClean="0"/>
              <a:t>Asks for information, viewpoints, and suggestions about the problem or task.</a:t>
            </a:r>
          </a:p>
          <a:p>
            <a:r>
              <a:rPr lang="en-US" dirty="0" smtClean="0"/>
              <a:t>Information Giver</a:t>
            </a:r>
          </a:p>
          <a:p>
            <a:pPr lvl="1"/>
            <a:r>
              <a:rPr lang="en-US" dirty="0" smtClean="0"/>
              <a:t>Offers information, viewpoints, and suggestions about the problem or task.</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Roles in Teams Cont.</a:t>
            </a:r>
            <a:endParaRPr lang="en-US" dirty="0"/>
          </a:p>
        </p:txBody>
      </p:sp>
      <p:sp>
        <p:nvSpPr>
          <p:cNvPr id="3" name="Content Placeholder 2"/>
          <p:cNvSpPr>
            <a:spLocks noGrp="1"/>
          </p:cNvSpPr>
          <p:nvPr>
            <p:ph idx="1"/>
          </p:nvPr>
        </p:nvSpPr>
        <p:spPr/>
        <p:txBody>
          <a:bodyPr>
            <a:normAutofit lnSpcReduction="10000"/>
          </a:bodyPr>
          <a:lstStyle/>
          <a:p>
            <a:r>
              <a:rPr lang="en-US" dirty="0" smtClean="0"/>
              <a:t>Coordinator</a:t>
            </a:r>
          </a:p>
          <a:p>
            <a:pPr lvl="1"/>
            <a:r>
              <a:rPr lang="en-US" dirty="0" smtClean="0"/>
              <a:t>Clarifies and synthesizes various ideas in an effort to tie together the work of the members.</a:t>
            </a:r>
          </a:p>
          <a:p>
            <a:r>
              <a:rPr lang="en-US" dirty="0" err="1" smtClean="0"/>
              <a:t>Orienter</a:t>
            </a:r>
            <a:endParaRPr lang="en-US" dirty="0" smtClean="0"/>
          </a:p>
          <a:p>
            <a:pPr lvl="1"/>
            <a:r>
              <a:rPr lang="en-US" dirty="0" smtClean="0"/>
              <a:t>Summarizes, points to departures from goals, and raises questions about discussion direction.</a:t>
            </a:r>
          </a:p>
          <a:p>
            <a:r>
              <a:rPr lang="en-US" dirty="0" smtClean="0"/>
              <a:t>Energizer</a:t>
            </a:r>
          </a:p>
          <a:p>
            <a:pPr lvl="1"/>
            <a:r>
              <a:rPr lang="en-US" dirty="0" smtClean="0"/>
              <a:t>Stimulates the team members to higher levels of work and better quality.</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Relationship Roles or Maintenance Roles in Teams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i="1" dirty="0" smtClean="0"/>
              <a:t>Team maintenance roles</a:t>
            </a:r>
            <a:r>
              <a:rPr lang="en-US" dirty="0"/>
              <a:t> </a:t>
            </a:r>
            <a:r>
              <a:rPr lang="en-US" dirty="0" smtClean="0"/>
              <a:t>do not directly address a task itself but instead help foster team unity, positive interpersonal relations among team members, and development of the ability of members to work effectively together.</a:t>
            </a:r>
          </a:p>
          <a:p>
            <a:r>
              <a:rPr lang="en-US" dirty="0" smtClean="0"/>
              <a:t>Harmonizer</a:t>
            </a:r>
          </a:p>
          <a:p>
            <a:pPr lvl="1"/>
            <a:r>
              <a:rPr lang="en-US" dirty="0" smtClean="0"/>
              <a:t>Mediates disagreements between other members and attempts to help reconcile differences.</a:t>
            </a:r>
          </a:p>
          <a:p>
            <a:r>
              <a:rPr lang="en-US" dirty="0" smtClean="0"/>
              <a:t>Encourager</a:t>
            </a:r>
          </a:p>
          <a:p>
            <a:pPr lvl="1"/>
            <a:r>
              <a:rPr lang="en-US" dirty="0" smtClean="0"/>
              <a:t>Expresses warmth and friendliness toward group members, encourages them, and acknowledges their contributions.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Relationship Roles or Maintenance Roles in Teams Cont.</a:t>
            </a:r>
            <a:endParaRPr lang="en-US" dirty="0"/>
          </a:p>
        </p:txBody>
      </p:sp>
      <p:sp>
        <p:nvSpPr>
          <p:cNvPr id="3" name="Content Placeholder 2"/>
          <p:cNvSpPr>
            <a:spLocks noGrp="1"/>
          </p:cNvSpPr>
          <p:nvPr>
            <p:ph idx="1"/>
          </p:nvPr>
        </p:nvSpPr>
        <p:spPr>
          <a:xfrm>
            <a:off x="457200" y="1447800"/>
            <a:ext cx="8229600" cy="4678363"/>
          </a:xfrm>
        </p:spPr>
        <p:txBody>
          <a:bodyPr>
            <a:normAutofit fontScale="77500" lnSpcReduction="20000"/>
          </a:bodyPr>
          <a:lstStyle/>
          <a:p>
            <a:r>
              <a:rPr lang="en-US" dirty="0" smtClean="0"/>
              <a:t>Gatekeeper</a:t>
            </a:r>
          </a:p>
          <a:p>
            <a:pPr lvl="1"/>
            <a:r>
              <a:rPr lang="en-US" dirty="0" smtClean="0"/>
              <a:t>Tries to keep lines of communication open and promotes the participation of all team members.</a:t>
            </a:r>
          </a:p>
          <a:p>
            <a:r>
              <a:rPr lang="en-US" dirty="0" smtClean="0"/>
              <a:t>Standard Setter</a:t>
            </a:r>
          </a:p>
          <a:p>
            <a:pPr lvl="1"/>
            <a:r>
              <a:rPr lang="en-US" dirty="0" smtClean="0"/>
              <a:t>Suggest standards for how the team should operate and checks whether members are satisfied with the team’s functioning.</a:t>
            </a:r>
          </a:p>
          <a:p>
            <a:r>
              <a:rPr lang="en-US" dirty="0" smtClean="0"/>
              <a:t>Team Observer</a:t>
            </a:r>
          </a:p>
          <a:p>
            <a:pPr lvl="1"/>
            <a:r>
              <a:rPr lang="en-US" dirty="0" smtClean="0"/>
              <a:t>Watches the internal operations of the team and provides feedback about how participants are doing and how they might be able to function better.</a:t>
            </a:r>
          </a:p>
          <a:p>
            <a:r>
              <a:rPr lang="en-US" dirty="0" smtClean="0"/>
              <a:t>Passive Follower</a:t>
            </a:r>
          </a:p>
          <a:p>
            <a:pPr lvl="1"/>
            <a:r>
              <a:rPr lang="en-US" dirty="0" smtClean="0"/>
              <a:t>Agrees with team members and is friendly but relatively passive.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Dysfunctional Roles in </a:t>
            </a:r>
            <a:r>
              <a:rPr lang="en-US" dirty="0" smtClean="0">
                <a:solidFill>
                  <a:srgbClr val="FF0000"/>
                </a:solidFill>
                <a:effectLst>
                  <a:outerShdw blurRad="38100" dist="38100" dir="2700000" algn="tl">
                    <a:srgbClr val="000000">
                      <a:alpha val="43137"/>
                    </a:srgbClr>
                  </a:outerShdw>
                </a:effectLst>
              </a:rPr>
              <a:t>GROUPS</a:t>
            </a:r>
            <a:r>
              <a:rPr lang="en-US" dirty="0" smtClean="0"/>
              <a:t> (Self-oriented Roles)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i="1" dirty="0" smtClean="0"/>
              <a:t>Self-oriented roles</a:t>
            </a:r>
            <a:r>
              <a:rPr lang="en-US" dirty="0" smtClean="0"/>
              <a:t> are related to the personal needs of group members and often negatively influence the effectiveness of a group.</a:t>
            </a:r>
          </a:p>
          <a:p>
            <a:r>
              <a:rPr lang="en-US" dirty="0" smtClean="0"/>
              <a:t>Aggressor</a:t>
            </a:r>
          </a:p>
          <a:p>
            <a:pPr lvl="1"/>
            <a:r>
              <a:rPr lang="en-US" dirty="0" smtClean="0"/>
              <a:t>Deflates the contributions of others by attacking their ideas, ridiculing their feelings, and displaying excessive competitiveness.</a:t>
            </a:r>
          </a:p>
          <a:p>
            <a:r>
              <a:rPr lang="en-US" dirty="0" smtClean="0"/>
              <a:t>Blocker</a:t>
            </a:r>
          </a:p>
          <a:p>
            <a:pPr lvl="1"/>
            <a:r>
              <a:rPr lang="en-US" dirty="0" smtClean="0"/>
              <a:t>Tends to be negative and stubborn and to resist new ideas, sometimes in order to force the group to readdress a viewpoint with which they have already dealt.</a:t>
            </a:r>
          </a:p>
          <a:p>
            <a:pPr lvl="1">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Dysfunctional Roles in Groups (Self-oriented Roles) Cont.</a:t>
            </a:r>
            <a:endParaRPr lang="en-US" dirty="0"/>
          </a:p>
        </p:txBody>
      </p:sp>
      <p:sp>
        <p:nvSpPr>
          <p:cNvPr id="3" name="Content Placeholder 2"/>
          <p:cNvSpPr>
            <a:spLocks noGrp="1"/>
          </p:cNvSpPr>
          <p:nvPr>
            <p:ph idx="1"/>
          </p:nvPr>
        </p:nvSpPr>
        <p:spPr/>
        <p:txBody>
          <a:bodyPr/>
          <a:lstStyle/>
          <a:p>
            <a:r>
              <a:rPr lang="en-US" dirty="0" smtClean="0"/>
              <a:t>Recognition-seeker</a:t>
            </a:r>
          </a:p>
          <a:p>
            <a:pPr lvl="1"/>
            <a:r>
              <a:rPr lang="en-US" dirty="0" smtClean="0"/>
              <a:t>Seeks attention, boasts about accomplishments and capabilities, and works to prevent being placed in an inferior position in the group.</a:t>
            </a:r>
          </a:p>
          <a:p>
            <a:r>
              <a:rPr lang="en-US" dirty="0" smtClean="0"/>
              <a:t>Dominator</a:t>
            </a:r>
          </a:p>
          <a:p>
            <a:pPr lvl="1"/>
            <a:r>
              <a:rPr lang="en-US" dirty="0" smtClean="0"/>
              <a:t>Tries to assert control and manipulates the group or certain group members through such methods as flattery, giving orders, or interrupting others.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dirty="0" smtClean="0"/>
              <a:t>Team Structure (cont’d)</a:t>
            </a:r>
          </a:p>
        </p:txBody>
      </p:sp>
      <p:sp>
        <p:nvSpPr>
          <p:cNvPr id="28675" name="Rectangle 3"/>
          <p:cNvSpPr>
            <a:spLocks noGrp="1" noChangeArrowheads="1"/>
          </p:cNvSpPr>
          <p:nvPr>
            <p:ph type="body" idx="1"/>
          </p:nvPr>
        </p:nvSpPr>
        <p:spPr>
          <a:xfrm>
            <a:off x="457200" y="1371600"/>
            <a:ext cx="8153400" cy="4648200"/>
          </a:xfrm>
        </p:spPr>
        <p:txBody>
          <a:bodyPr/>
          <a:lstStyle/>
          <a:p>
            <a:pPr eaLnBrk="1" hangingPunct="1">
              <a:spcBef>
                <a:spcPct val="50000"/>
              </a:spcBef>
            </a:pPr>
            <a:r>
              <a:rPr lang="en-US" dirty="0" smtClean="0"/>
              <a:t>Norms</a:t>
            </a:r>
          </a:p>
          <a:p>
            <a:pPr lvl="1" eaLnBrk="1" hangingPunct="1">
              <a:spcBef>
                <a:spcPct val="50000"/>
              </a:spcBef>
            </a:pPr>
            <a:r>
              <a:rPr lang="en-US" dirty="0" smtClean="0"/>
              <a:t>Acceptable standards or expectations that are shared by the team’s members.</a:t>
            </a:r>
          </a:p>
          <a:p>
            <a:pPr lvl="1" eaLnBrk="1" hangingPunct="1">
              <a:spcBef>
                <a:spcPct val="50000"/>
              </a:spcBef>
            </a:pPr>
            <a:r>
              <a:rPr lang="en-US" dirty="0" smtClean="0"/>
              <a:t>Common types of norms</a:t>
            </a:r>
          </a:p>
          <a:p>
            <a:pPr lvl="2" eaLnBrk="1" hangingPunct="1">
              <a:spcBef>
                <a:spcPct val="50000"/>
              </a:spcBef>
            </a:pPr>
            <a:r>
              <a:rPr lang="en-US" dirty="0" smtClean="0">
                <a:cs typeface="Arial" charset="0"/>
              </a:rPr>
              <a:t>Effort and performance</a:t>
            </a:r>
          </a:p>
          <a:p>
            <a:pPr lvl="3" eaLnBrk="1" hangingPunct="1">
              <a:spcBef>
                <a:spcPct val="50000"/>
              </a:spcBef>
            </a:pPr>
            <a:r>
              <a:rPr lang="en-US" dirty="0" smtClean="0"/>
              <a:t>Output levels, absenteeism, promptness, socializing</a:t>
            </a:r>
          </a:p>
          <a:p>
            <a:pPr lvl="2" eaLnBrk="1" hangingPunct="1">
              <a:spcBef>
                <a:spcPct val="50000"/>
              </a:spcBef>
            </a:pPr>
            <a:r>
              <a:rPr lang="en-US" dirty="0" smtClean="0"/>
              <a:t>Loyalty</a:t>
            </a:r>
          </a:p>
          <a:p>
            <a:pPr lvl="2" eaLnBrk="1" hangingPunct="1">
              <a:spcBef>
                <a:spcPct val="50000"/>
              </a:spcBef>
            </a:pPr>
            <a:r>
              <a:rPr lang="en-US" dirty="0" smtClean="0"/>
              <a:t>Commitment</a:t>
            </a:r>
          </a:p>
        </p:txBody>
      </p:sp>
    </p:spTree>
    <p:extLst>
      <p:ext uri="{BB962C8B-B14F-4D97-AF65-F5344CB8AC3E}">
        <p14:creationId xmlns:p14="http://schemas.microsoft.com/office/powerpoint/2010/main" val="3775088646"/>
      </p:ext>
    </p:extLst>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dirty="0" smtClean="0"/>
              <a:t>Team Structure (cont’d)</a:t>
            </a:r>
          </a:p>
        </p:txBody>
      </p:sp>
      <p:sp>
        <p:nvSpPr>
          <p:cNvPr id="29699" name="Rectangle 3"/>
          <p:cNvSpPr>
            <a:spLocks noGrp="1" noChangeArrowheads="1"/>
          </p:cNvSpPr>
          <p:nvPr>
            <p:ph type="body" idx="1"/>
          </p:nvPr>
        </p:nvSpPr>
        <p:spPr/>
        <p:txBody>
          <a:bodyPr/>
          <a:lstStyle/>
          <a:p>
            <a:pPr eaLnBrk="1" hangingPunct="1"/>
            <a:r>
              <a:rPr lang="en-US" dirty="0" smtClean="0"/>
              <a:t>Conformity</a:t>
            </a:r>
          </a:p>
          <a:p>
            <a:pPr eaLnBrk="1" hangingPunct="1"/>
            <a:r>
              <a:rPr lang="en-US" dirty="0" smtClean="0"/>
              <a:t>Individuals conform in order to be accepted by teams</a:t>
            </a:r>
          </a:p>
          <a:p>
            <a:pPr eaLnBrk="1" hangingPunct="1"/>
            <a:r>
              <a:rPr lang="en-US" dirty="0" smtClean="0"/>
              <a:t>Team pressures can have an effect on an individual member’s judgment and attitudes</a:t>
            </a:r>
          </a:p>
          <a:p>
            <a:pPr eaLnBrk="1" hangingPunct="1"/>
            <a:endParaRPr lang="en-US" dirty="0" smtClean="0"/>
          </a:p>
        </p:txBody>
      </p:sp>
    </p:spTree>
    <p:extLst>
      <p:ext uri="{BB962C8B-B14F-4D97-AF65-F5344CB8AC3E}">
        <p14:creationId xmlns:p14="http://schemas.microsoft.com/office/powerpoint/2010/main" val="41043168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dirty="0" smtClean="0"/>
              <a:t>Team Structure (cont’d)</a:t>
            </a:r>
          </a:p>
        </p:txBody>
      </p:sp>
      <p:sp>
        <p:nvSpPr>
          <p:cNvPr id="30723" name="Rectangle 3"/>
          <p:cNvSpPr>
            <a:spLocks noGrp="1" noChangeArrowheads="1"/>
          </p:cNvSpPr>
          <p:nvPr>
            <p:ph type="body" idx="1"/>
          </p:nvPr>
        </p:nvSpPr>
        <p:spPr/>
        <p:txBody>
          <a:bodyPr/>
          <a:lstStyle/>
          <a:p>
            <a:pPr eaLnBrk="1" hangingPunct="1">
              <a:spcBef>
                <a:spcPct val="30000"/>
              </a:spcBef>
            </a:pPr>
            <a:r>
              <a:rPr lang="en-US" dirty="0" smtClean="0"/>
              <a:t>Team Cohesiveness</a:t>
            </a:r>
          </a:p>
          <a:p>
            <a:pPr lvl="1" eaLnBrk="1" hangingPunct="1">
              <a:spcBef>
                <a:spcPct val="30000"/>
              </a:spcBef>
            </a:pPr>
            <a:r>
              <a:rPr lang="en-US" dirty="0" smtClean="0"/>
              <a:t>The degree to which members are attracted to a team and share the team’s goals.</a:t>
            </a:r>
          </a:p>
          <a:p>
            <a:pPr lvl="2" eaLnBrk="1" hangingPunct="1">
              <a:spcBef>
                <a:spcPct val="30000"/>
              </a:spcBef>
            </a:pPr>
            <a:r>
              <a:rPr lang="en-US" dirty="0" smtClean="0"/>
              <a:t>Highly cohesive teams are more effective and productive than less cohesive groups / teams when their goals are aligned with organizational goals.</a:t>
            </a:r>
          </a:p>
        </p:txBody>
      </p:sp>
      <p:pic>
        <p:nvPicPr>
          <p:cNvPr id="30724" name="Picture 4" descr="PE07267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0" y="4800600"/>
            <a:ext cx="45783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3486992"/>
      </p:ext>
    </p:extLst>
  </p:cSld>
  <p:clrMapOvr>
    <a:masterClrMapping/>
  </p:clrMapOvr>
  <p:transition>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blackWhite">
          <a:xfrm>
            <a:off x="7648575" y="6075363"/>
            <a:ext cx="939800" cy="182562"/>
          </a:xfrm>
          <a:prstGeom prst="rect">
            <a:avLst/>
          </a:prstGeom>
          <a:noFill/>
          <a:ln>
            <a:noFill/>
          </a:ln>
          <a:effectLst/>
          <a:extLst>
            <a:ext uri="{909E8E84-426E-40DD-AFC4-6F175D3DCCD1}">
              <a14:hiddenFill xmlns:a14="http://schemas.microsoft.com/office/drawing/2010/main">
                <a:solidFill>
                  <a:srgbClr val="0099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rIns="0" bIns="0" anchor="ctr">
            <a:spAutoFit/>
          </a:bodyPr>
          <a:lstStyle/>
          <a:p>
            <a:pPr algn="r">
              <a:spcBef>
                <a:spcPct val="50000"/>
              </a:spcBef>
              <a:defRPr/>
            </a:pPr>
            <a:r>
              <a:rPr lang="en-US" sz="1200" b="1">
                <a:effectLst>
                  <a:outerShdw blurRad="38100" dist="38100" dir="2700000" algn="tl">
                    <a:srgbClr val="000000"/>
                  </a:outerShdw>
                </a:effectLst>
                <a:latin typeface="Arial" charset="0"/>
              </a:rPr>
              <a:t>Exhibit 15.5</a:t>
            </a:r>
          </a:p>
        </p:txBody>
      </p:sp>
      <p:sp>
        <p:nvSpPr>
          <p:cNvPr id="31747" name="Oval 3"/>
          <p:cNvSpPr>
            <a:spLocks noChangeArrowheads="1"/>
          </p:cNvSpPr>
          <p:nvPr/>
        </p:nvSpPr>
        <p:spPr bwMode="auto">
          <a:xfrm>
            <a:off x="7232650" y="6237288"/>
            <a:ext cx="87313" cy="87312"/>
          </a:xfrm>
          <a:prstGeom prst="ellipse">
            <a:avLst/>
          </a:prstGeom>
          <a:solidFill>
            <a:srgbClr val="33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48" name="Oval 4"/>
          <p:cNvSpPr>
            <a:spLocks noChangeArrowheads="1"/>
          </p:cNvSpPr>
          <p:nvPr/>
        </p:nvSpPr>
        <p:spPr bwMode="auto">
          <a:xfrm>
            <a:off x="7380288" y="6237288"/>
            <a:ext cx="88900" cy="87312"/>
          </a:xfrm>
          <a:prstGeom prst="ellipse">
            <a:avLst/>
          </a:prstGeom>
          <a:solidFill>
            <a:srgbClr val="3366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49" name="Oval 5"/>
          <p:cNvSpPr>
            <a:spLocks noChangeArrowheads="1"/>
          </p:cNvSpPr>
          <p:nvPr/>
        </p:nvSpPr>
        <p:spPr bwMode="auto">
          <a:xfrm>
            <a:off x="7086600" y="6237288"/>
            <a:ext cx="87313" cy="87312"/>
          </a:xfrm>
          <a:prstGeom prst="ellipse">
            <a:avLst/>
          </a:prstGeom>
          <a:solidFill>
            <a:srgbClr val="FF99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0" name="Line 6"/>
          <p:cNvSpPr>
            <a:spLocks noChangeShapeType="1"/>
          </p:cNvSpPr>
          <p:nvPr/>
        </p:nvSpPr>
        <p:spPr bwMode="auto">
          <a:xfrm>
            <a:off x="7467600" y="6286500"/>
            <a:ext cx="11271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1751" name="Rectangle 7"/>
          <p:cNvSpPr>
            <a:spLocks noGrp="1" noChangeArrowheads="1"/>
          </p:cNvSpPr>
          <p:nvPr>
            <p:ph type="title"/>
          </p:nvPr>
        </p:nvSpPr>
        <p:spPr>
          <a:xfrm>
            <a:off x="533400" y="579438"/>
            <a:ext cx="8077200" cy="946150"/>
          </a:xfrm>
        </p:spPr>
        <p:txBody>
          <a:bodyPr>
            <a:normAutofit fontScale="90000"/>
          </a:bodyPr>
          <a:lstStyle/>
          <a:p>
            <a:pPr eaLnBrk="1" hangingPunct="1"/>
            <a:r>
              <a:rPr lang="en-US" sz="4000" smtClean="0">
                <a:solidFill>
                  <a:schemeClr val="tx1"/>
                </a:solidFill>
              </a:rPr>
              <a:t>The Relationship Between Cohesiveness and Productivity</a:t>
            </a:r>
            <a:endParaRPr lang="en-US" sz="4000" b="1" smtClean="0">
              <a:solidFill>
                <a:schemeClr val="tx1"/>
              </a:solidFill>
            </a:endParaRPr>
          </a:p>
        </p:txBody>
      </p:sp>
      <p:pic>
        <p:nvPicPr>
          <p:cNvPr id="2868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413" y="1657350"/>
            <a:ext cx="7115175"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6963438"/>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8680"/>
                                        </p:tgtEl>
                                        <p:attrNameLst>
                                          <p:attrName>style.visibility</p:attrName>
                                        </p:attrNameLst>
                                      </p:cBhvr>
                                      <p:to>
                                        <p:strVal val="visible"/>
                                      </p:to>
                                    </p:set>
                                    <p:animEffect transition="in" filter="box(in)">
                                      <p:cBhvr>
                                        <p:cTn id="7" dur="500"/>
                                        <p:tgtEl>
                                          <p:spTgt spid="286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Groups/Teams</a:t>
            </a:r>
            <a:endParaRPr lang="en-US" dirty="0"/>
          </a:p>
        </p:txBody>
      </p:sp>
      <p:sp>
        <p:nvSpPr>
          <p:cNvPr id="3" name="Content Placeholder 2"/>
          <p:cNvSpPr>
            <a:spLocks noGrp="1"/>
          </p:cNvSpPr>
          <p:nvPr>
            <p:ph idx="1"/>
          </p:nvPr>
        </p:nvSpPr>
        <p:spPr/>
        <p:txBody>
          <a:bodyPr/>
          <a:lstStyle/>
          <a:p>
            <a:pPr>
              <a:buNone/>
            </a:pPr>
            <a:r>
              <a:rPr lang="en-US" i="1" dirty="0" smtClean="0"/>
              <a:t>“It is quite possible that the mark of a truly effective internal team leader is to be more of a coach and to empower the team to make its own decisions and govern itself.”</a:t>
            </a:r>
          </a:p>
          <a:p>
            <a:pPr>
              <a:buNone/>
            </a:pPr>
            <a:r>
              <a:rPr lang="en-US" i="1" dirty="0"/>
              <a:t>	</a:t>
            </a:r>
            <a:r>
              <a:rPr lang="en-US" i="1" dirty="0" smtClean="0"/>
              <a:t>			-O’Connell et al., 2002</a:t>
            </a:r>
            <a:endParaRPr lang="en-US"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Cohesion</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Team cohesion</a:t>
            </a:r>
            <a:r>
              <a:rPr lang="en-US" dirty="0" smtClean="0"/>
              <a:t>: The glue that keeps a team together.</a:t>
            </a:r>
          </a:p>
          <a:p>
            <a:r>
              <a:rPr lang="en-US" dirty="0" smtClean="0"/>
              <a:t>Highly cohesive teams </a:t>
            </a:r>
            <a:r>
              <a:rPr lang="en-US" b="1" dirty="0" smtClean="0"/>
              <a:t>interact</a:t>
            </a:r>
            <a:r>
              <a:rPr lang="en-US" dirty="0" smtClean="0"/>
              <a:t> with and </a:t>
            </a:r>
            <a:r>
              <a:rPr lang="en-US" b="1" dirty="0" smtClean="0"/>
              <a:t>influence</a:t>
            </a:r>
            <a:r>
              <a:rPr lang="en-US" dirty="0" smtClean="0"/>
              <a:t> each other more than do less cohesive teams.</a:t>
            </a:r>
          </a:p>
          <a:p>
            <a:pPr lvl="1"/>
            <a:r>
              <a:rPr lang="en-US" dirty="0" smtClean="0"/>
              <a:t>Greater cohesiveness most often but not always leads to higher performance.</a:t>
            </a:r>
          </a:p>
          <a:p>
            <a:pPr lvl="1"/>
            <a:r>
              <a:rPr lang="en-US" dirty="0" smtClean="0"/>
              <a:t>Highly cohesive teams may have </a:t>
            </a:r>
            <a:r>
              <a:rPr lang="en-US" b="1" dirty="0" smtClean="0"/>
              <a:t>lower absenteeism </a:t>
            </a:r>
            <a:r>
              <a:rPr lang="en-US" dirty="0" smtClean="0"/>
              <a:t>and </a:t>
            </a:r>
            <a:r>
              <a:rPr lang="en-US" b="1" dirty="0" smtClean="0"/>
              <a:t>lower turnover</a:t>
            </a:r>
            <a:r>
              <a:rPr lang="en-US" dirty="0" smtClean="0"/>
              <a:t>.</a:t>
            </a:r>
          </a:p>
          <a:p>
            <a:pPr lvl="1"/>
            <a:r>
              <a:rPr lang="en-US" dirty="0" smtClean="0"/>
              <a:t>Highly cohesive teams may sometimes develop goals contrary to the larger organization’s goals.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z="5300" dirty="0" smtClean="0"/>
              <a:t> Cohesion (Positive)</a:t>
            </a:r>
          </a:p>
        </p:txBody>
      </p:sp>
      <p:sp>
        <p:nvSpPr>
          <p:cNvPr id="33795" name="Rectangle 3"/>
          <p:cNvSpPr>
            <a:spLocks noGrp="1" noChangeArrowheads="1"/>
          </p:cNvSpPr>
          <p:nvPr>
            <p:ph type="body" idx="1"/>
          </p:nvPr>
        </p:nvSpPr>
        <p:spPr/>
        <p:txBody>
          <a:bodyPr/>
          <a:lstStyle/>
          <a:p>
            <a:pPr eaLnBrk="1" hangingPunct="1"/>
            <a:endParaRPr lang="en-US" sz="3400" smtClean="0"/>
          </a:p>
          <a:p>
            <a:pPr eaLnBrk="1" hangingPunct="1"/>
            <a:r>
              <a:rPr lang="en-US" sz="3400" smtClean="0"/>
              <a:t>Leaders will be better off thinking of ways to </a:t>
            </a:r>
            <a:r>
              <a:rPr lang="en-US" sz="3400" b="1" smtClean="0"/>
              <a:t>create</a:t>
            </a:r>
            <a:r>
              <a:rPr lang="en-US" sz="3400" smtClean="0"/>
              <a:t> and </a:t>
            </a:r>
            <a:r>
              <a:rPr lang="en-US" sz="3400" b="1" smtClean="0"/>
              <a:t>maintain</a:t>
            </a:r>
            <a:r>
              <a:rPr lang="en-US" sz="3400" smtClean="0"/>
              <a:t> highly cohesive teams, than </a:t>
            </a:r>
            <a:r>
              <a:rPr lang="en-US" sz="3400" b="1" smtClean="0"/>
              <a:t>not developing</a:t>
            </a:r>
            <a:r>
              <a:rPr lang="en-US" sz="3400" smtClean="0"/>
              <a:t> these teams out of concern for potential groupthink or overbounding situations.</a:t>
            </a:r>
          </a:p>
        </p:txBody>
      </p:sp>
    </p:spTree>
    <p:extLst>
      <p:ext uri="{BB962C8B-B14F-4D97-AF65-F5344CB8AC3E}">
        <p14:creationId xmlns:p14="http://schemas.microsoft.com/office/powerpoint/2010/main" val="1669703919"/>
      </p:ext>
    </p:extLst>
  </p:cSld>
  <p:clrMapOvr>
    <a:masterClrMapping/>
  </p:clrMapOvr>
  <p:transition>
    <p:cover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eaLnBrk="1" hangingPunct="1"/>
            <a:r>
              <a:rPr lang="en-US" dirty="0" smtClean="0"/>
              <a:t>Groupthink</a:t>
            </a:r>
            <a:br>
              <a:rPr lang="en-US" dirty="0" smtClean="0"/>
            </a:br>
            <a:r>
              <a:rPr lang="en-US" dirty="0" smtClean="0"/>
              <a:t>(Based on the work of Irving Janis)</a:t>
            </a:r>
          </a:p>
        </p:txBody>
      </p:sp>
      <p:sp>
        <p:nvSpPr>
          <p:cNvPr id="34819" name="Rectangle 3"/>
          <p:cNvSpPr>
            <a:spLocks noGrp="1" noChangeArrowheads="1"/>
          </p:cNvSpPr>
          <p:nvPr>
            <p:ph type="body" idx="1"/>
          </p:nvPr>
        </p:nvSpPr>
        <p:spPr/>
        <p:txBody>
          <a:bodyPr/>
          <a:lstStyle/>
          <a:p>
            <a:pPr eaLnBrk="1" hangingPunct="1"/>
            <a:r>
              <a:rPr lang="en-US" dirty="0" smtClean="0"/>
              <a:t>The extensive pressure of others in a strongly cohesive or threatened group that causes individual members to change their opinions to conform to that of the group.</a:t>
            </a:r>
          </a:p>
          <a:p>
            <a:pPr eaLnBrk="1" hangingPunct="1"/>
            <a:endParaRPr lang="en-US" dirty="0"/>
          </a:p>
          <a:p>
            <a:pPr eaLnBrk="1" hangingPunct="1"/>
            <a:r>
              <a:rPr lang="en-US" dirty="0" smtClean="0"/>
              <a:t>With groupthink, the positive value of cohesion turns negative.</a:t>
            </a:r>
          </a:p>
        </p:txBody>
      </p:sp>
    </p:spTree>
    <p:extLst>
      <p:ext uri="{BB962C8B-B14F-4D97-AF65-F5344CB8AC3E}">
        <p14:creationId xmlns:p14="http://schemas.microsoft.com/office/powerpoint/2010/main" val="1353894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Symptoms of Groupthink</a:t>
            </a:r>
          </a:p>
        </p:txBody>
      </p:sp>
      <p:sp>
        <p:nvSpPr>
          <p:cNvPr id="37891" name="Rectangle 3"/>
          <p:cNvSpPr>
            <a:spLocks noGrp="1" noChangeArrowheads="1"/>
          </p:cNvSpPr>
          <p:nvPr>
            <p:ph type="body" idx="1"/>
          </p:nvPr>
        </p:nvSpPr>
        <p:spPr/>
        <p:txBody>
          <a:bodyPr/>
          <a:lstStyle/>
          <a:p>
            <a:pPr eaLnBrk="1" hangingPunct="1"/>
            <a:r>
              <a:rPr lang="en-US" sz="2800" smtClean="0"/>
              <a:t>Illusion of invulnerability</a:t>
            </a:r>
          </a:p>
          <a:p>
            <a:pPr eaLnBrk="1" hangingPunct="1"/>
            <a:r>
              <a:rPr lang="en-US" sz="2800" smtClean="0"/>
              <a:t>Unquestioned assumption of the group’s morality</a:t>
            </a:r>
          </a:p>
          <a:p>
            <a:pPr eaLnBrk="1" hangingPunct="1"/>
            <a:r>
              <a:rPr lang="en-US" sz="2800" smtClean="0"/>
              <a:t>Collective rationalization</a:t>
            </a:r>
          </a:p>
          <a:p>
            <a:pPr eaLnBrk="1" hangingPunct="1"/>
            <a:r>
              <a:rPr lang="en-US" sz="2800" smtClean="0"/>
              <a:t>Self-censorship</a:t>
            </a:r>
          </a:p>
          <a:p>
            <a:pPr eaLnBrk="1" hangingPunct="1"/>
            <a:r>
              <a:rPr lang="en-US" sz="2800" smtClean="0"/>
              <a:t>Illusion of unanimity</a:t>
            </a:r>
          </a:p>
          <a:p>
            <a:pPr eaLnBrk="1" hangingPunct="1"/>
            <a:r>
              <a:rPr lang="en-US" sz="2800" smtClean="0"/>
              <a:t>Direct pressure on dissenting members</a:t>
            </a:r>
          </a:p>
          <a:p>
            <a:pPr eaLnBrk="1" hangingPunct="1"/>
            <a:r>
              <a:rPr lang="en-US" sz="2800" smtClean="0"/>
              <a:t>Mindguards</a:t>
            </a:r>
          </a:p>
        </p:txBody>
      </p:sp>
    </p:spTree>
    <p:extLst>
      <p:ext uri="{BB962C8B-B14F-4D97-AF65-F5344CB8AC3E}">
        <p14:creationId xmlns:p14="http://schemas.microsoft.com/office/powerpoint/2010/main" val="1408332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Cohesion (Negative Cont.)</a:t>
            </a:r>
            <a:endParaRPr lang="en-US" dirty="0"/>
          </a:p>
        </p:txBody>
      </p:sp>
      <p:sp>
        <p:nvSpPr>
          <p:cNvPr id="3" name="Content Placeholder 2"/>
          <p:cNvSpPr>
            <a:spLocks noGrp="1"/>
          </p:cNvSpPr>
          <p:nvPr>
            <p:ph idx="1"/>
          </p:nvPr>
        </p:nvSpPr>
        <p:spPr/>
        <p:txBody>
          <a:bodyPr>
            <a:normAutofit fontScale="92500" lnSpcReduction="10000"/>
          </a:bodyPr>
          <a:lstStyle/>
          <a:p>
            <a:r>
              <a:rPr lang="en-US" b="1" dirty="0" err="1" smtClean="0"/>
              <a:t>Overbounding</a:t>
            </a:r>
            <a:r>
              <a:rPr lang="en-US" b="1" dirty="0" smtClean="0"/>
              <a:t>: </a:t>
            </a:r>
            <a:r>
              <a:rPr lang="en-US" dirty="0" smtClean="0"/>
              <a:t>Tendency of highly cohesive groups to erect what amount to fences or boundaries between themselves and others.</a:t>
            </a:r>
          </a:p>
          <a:p>
            <a:r>
              <a:rPr lang="en-US" b="1" dirty="0" smtClean="0"/>
              <a:t>Groupthink</a:t>
            </a:r>
            <a:r>
              <a:rPr lang="en-US" dirty="0" smtClean="0"/>
              <a:t>: People in highly cohesive teams often become more concerned with </a:t>
            </a:r>
            <a:r>
              <a:rPr lang="en-US" b="1" dirty="0" smtClean="0"/>
              <a:t>striving for</a:t>
            </a:r>
            <a:r>
              <a:rPr lang="en-US" dirty="0" smtClean="0"/>
              <a:t> </a:t>
            </a:r>
            <a:r>
              <a:rPr lang="en-US" b="1" dirty="0" smtClean="0"/>
              <a:t>unanimity</a:t>
            </a:r>
            <a:r>
              <a:rPr lang="en-US" dirty="0" smtClean="0"/>
              <a:t> than in </a:t>
            </a:r>
            <a:r>
              <a:rPr lang="en-US" b="1" dirty="0" smtClean="0"/>
              <a:t>objectivity appraising </a:t>
            </a:r>
            <a:r>
              <a:rPr lang="en-US" dirty="0" smtClean="0"/>
              <a:t>different courses of action.</a:t>
            </a:r>
          </a:p>
          <a:p>
            <a:r>
              <a:rPr lang="en-US" b="1" dirty="0" err="1" smtClean="0"/>
              <a:t>Ollieism</a:t>
            </a:r>
            <a:r>
              <a:rPr lang="en-US" dirty="0" smtClean="0"/>
              <a:t>: When illegal actions are taken by overly zealous and loyal subordinates who believe that what they are doing will please their leaders.</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Symptoms of Unproductive Teams</a:t>
            </a:r>
            <a:endParaRPr lang="en-US" dirty="0"/>
          </a:p>
        </p:txBody>
      </p:sp>
      <p:sp>
        <p:nvSpPr>
          <p:cNvPr id="5" name="Content Placeholder 4"/>
          <p:cNvSpPr>
            <a:spLocks noGrp="1"/>
          </p:cNvSpPr>
          <p:nvPr>
            <p:ph sz="half" idx="1"/>
          </p:nvPr>
        </p:nvSpPr>
        <p:spPr/>
        <p:txBody>
          <a:bodyPr/>
          <a:lstStyle/>
          <a:p>
            <a:r>
              <a:rPr lang="en-US" dirty="0" smtClean="0"/>
              <a:t>Guarded Communication</a:t>
            </a:r>
          </a:p>
          <a:p>
            <a:r>
              <a:rPr lang="en-US" dirty="0" smtClean="0"/>
              <a:t>Lack of Disagreement</a:t>
            </a:r>
          </a:p>
          <a:p>
            <a:r>
              <a:rPr lang="en-US" dirty="0" smtClean="0"/>
              <a:t>Personal Criticism</a:t>
            </a:r>
          </a:p>
          <a:p>
            <a:r>
              <a:rPr lang="en-US" dirty="0" smtClean="0"/>
              <a:t>Malfunctioning Meetings</a:t>
            </a:r>
            <a:endParaRPr lang="en-US" dirty="0"/>
          </a:p>
        </p:txBody>
      </p:sp>
      <p:sp>
        <p:nvSpPr>
          <p:cNvPr id="6" name="Content Placeholder 5"/>
          <p:cNvSpPr>
            <a:spLocks noGrp="1"/>
          </p:cNvSpPr>
          <p:nvPr>
            <p:ph sz="half" idx="2"/>
          </p:nvPr>
        </p:nvSpPr>
        <p:spPr/>
        <p:txBody>
          <a:bodyPr/>
          <a:lstStyle/>
          <a:p>
            <a:r>
              <a:rPr lang="en-US" dirty="0" smtClean="0"/>
              <a:t>Ambiguous Goals</a:t>
            </a:r>
          </a:p>
          <a:p>
            <a:r>
              <a:rPr lang="en-US" dirty="0" smtClean="0"/>
              <a:t>Low Commitment</a:t>
            </a:r>
          </a:p>
          <a:p>
            <a:r>
              <a:rPr lang="en-US" dirty="0" smtClean="0"/>
              <a:t>Conflict within the Team</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Characteristics of Effective Teams</a:t>
            </a:r>
            <a:endParaRPr lang="en-US" dirty="0"/>
          </a:p>
        </p:txBody>
      </p:sp>
      <p:sp>
        <p:nvSpPr>
          <p:cNvPr id="6" name="Content Placeholder 5"/>
          <p:cNvSpPr>
            <a:spLocks noGrp="1"/>
          </p:cNvSpPr>
          <p:nvPr>
            <p:ph idx="1"/>
          </p:nvPr>
        </p:nvSpPr>
        <p:spPr/>
        <p:txBody>
          <a:bodyPr>
            <a:normAutofit lnSpcReduction="10000"/>
          </a:bodyPr>
          <a:lstStyle/>
          <a:p>
            <a:r>
              <a:rPr lang="en-US" dirty="0" smtClean="0"/>
              <a:t>A clear mission and high performance standards</a:t>
            </a:r>
          </a:p>
          <a:p>
            <a:r>
              <a:rPr lang="en-US" dirty="0" smtClean="0"/>
              <a:t>Leaders of effective teams spent a considerable amount of time assessing the technical skills of the team members.</a:t>
            </a:r>
          </a:p>
          <a:p>
            <a:r>
              <a:rPr lang="en-US" dirty="0" smtClean="0"/>
              <a:t>After taking stock of available resources and skills, good leaders would work to secure those resources and equipment necessary for team effectiveness.</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Effective Teams</a:t>
            </a:r>
            <a:endParaRPr lang="en-US" dirty="0"/>
          </a:p>
        </p:txBody>
      </p:sp>
      <p:sp>
        <p:nvSpPr>
          <p:cNvPr id="3" name="Content Placeholder 2"/>
          <p:cNvSpPr>
            <a:spLocks noGrp="1"/>
          </p:cNvSpPr>
          <p:nvPr>
            <p:ph idx="1"/>
          </p:nvPr>
        </p:nvSpPr>
        <p:spPr/>
        <p:txBody>
          <a:bodyPr/>
          <a:lstStyle/>
          <a:p>
            <a:r>
              <a:rPr lang="en-US" dirty="0" smtClean="0"/>
              <a:t>Leaders of effective teams would spend a considerable amount of time planning and organizing in order to make optimal use of available resources, to select new members within needed technical skills, or to improve needed technical skills of existing members.</a:t>
            </a:r>
          </a:p>
          <a:p>
            <a:r>
              <a:rPr lang="en-US" dirty="0" smtClean="0"/>
              <a:t>High levels of communication</a:t>
            </a:r>
          </a:p>
          <a:p>
            <a:r>
              <a:rPr lang="en-US" dirty="0" smtClean="0"/>
              <a:t>Minimize interpersonal conflicts</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304800"/>
            <a:ext cx="8001000" cy="1143000"/>
          </a:xfrm>
        </p:spPr>
        <p:txBody>
          <a:bodyPr>
            <a:normAutofit fontScale="90000"/>
          </a:bodyPr>
          <a:lstStyle/>
          <a:p>
            <a:pPr eaLnBrk="1" hangingPunct="1"/>
            <a:r>
              <a:rPr lang="en-US" smtClean="0"/>
              <a:t>Characteristics of Followers in High Performing Teams</a:t>
            </a:r>
          </a:p>
        </p:txBody>
      </p:sp>
      <p:sp>
        <p:nvSpPr>
          <p:cNvPr id="41987" name="Rectangle 3"/>
          <p:cNvSpPr>
            <a:spLocks noGrp="1" noChangeArrowheads="1"/>
          </p:cNvSpPr>
          <p:nvPr>
            <p:ph type="body" idx="1"/>
          </p:nvPr>
        </p:nvSpPr>
        <p:spPr>
          <a:xfrm>
            <a:off x="685800" y="1828800"/>
            <a:ext cx="7772400" cy="4267200"/>
          </a:xfrm>
        </p:spPr>
        <p:txBody>
          <a:bodyPr/>
          <a:lstStyle/>
          <a:p>
            <a:pPr eaLnBrk="1" hangingPunct="1"/>
            <a:r>
              <a:rPr lang="en-US" smtClean="0"/>
              <a:t>Cohesion</a:t>
            </a:r>
          </a:p>
          <a:p>
            <a:pPr eaLnBrk="1" hangingPunct="1"/>
            <a:r>
              <a:rPr lang="en-US" smtClean="0"/>
              <a:t>Supporting top leadership</a:t>
            </a:r>
          </a:p>
          <a:p>
            <a:pPr eaLnBrk="1" hangingPunct="1"/>
            <a:r>
              <a:rPr lang="en-US" smtClean="0"/>
              <a:t>Raising issues with top leadership</a:t>
            </a:r>
          </a:p>
          <a:p>
            <a:pPr eaLnBrk="1" hangingPunct="1"/>
            <a:r>
              <a:rPr lang="en-US" smtClean="0"/>
              <a:t>Taking initiative</a:t>
            </a:r>
          </a:p>
          <a:p>
            <a:pPr eaLnBrk="1" hangingPunct="1"/>
            <a:r>
              <a:rPr lang="en-US" smtClean="0"/>
              <a:t>Taking personal responsibility for team performance</a:t>
            </a:r>
          </a:p>
        </p:txBody>
      </p:sp>
    </p:spTree>
    <p:extLst>
      <p:ext uri="{BB962C8B-B14F-4D97-AF65-F5344CB8AC3E}">
        <p14:creationId xmlns:p14="http://schemas.microsoft.com/office/powerpoint/2010/main" val="8109375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Critical Functions for Team Leadership</a:t>
            </a:r>
            <a:endParaRPr lang="en-US" dirty="0"/>
          </a:p>
        </p:txBody>
      </p:sp>
      <p:sp>
        <p:nvSpPr>
          <p:cNvPr id="3" name="Content Placeholder 2"/>
          <p:cNvSpPr>
            <a:spLocks noGrp="1"/>
          </p:cNvSpPr>
          <p:nvPr>
            <p:ph idx="1"/>
          </p:nvPr>
        </p:nvSpPr>
        <p:spPr/>
        <p:txBody>
          <a:bodyPr/>
          <a:lstStyle/>
          <a:p>
            <a:r>
              <a:rPr lang="en-US" dirty="0" smtClean="0"/>
              <a:t>Direction</a:t>
            </a:r>
          </a:p>
          <a:p>
            <a:endParaRPr lang="en-US" dirty="0" smtClean="0"/>
          </a:p>
          <a:p>
            <a:r>
              <a:rPr lang="en-US" dirty="0" smtClean="0"/>
              <a:t>Design</a:t>
            </a:r>
          </a:p>
          <a:p>
            <a:endParaRPr lang="en-US" dirty="0" smtClean="0"/>
          </a:p>
          <a:p>
            <a:r>
              <a:rPr lang="en-US" dirty="0" smtClean="0"/>
              <a:t>Development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7-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04800"/>
            <a:ext cx="8382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39998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Team-Leader Values?</a:t>
            </a:r>
            <a:endParaRPr lang="en-US" dirty="0"/>
          </a:p>
        </p:txBody>
      </p:sp>
      <p:sp>
        <p:nvSpPr>
          <p:cNvPr id="3" name="Content Placeholder 2"/>
          <p:cNvSpPr>
            <a:spLocks noGrp="1"/>
          </p:cNvSpPr>
          <p:nvPr>
            <p:ph idx="1"/>
          </p:nvPr>
        </p:nvSpPr>
        <p:spPr/>
        <p:txBody>
          <a:bodyPr/>
          <a:lstStyle/>
          <a:p>
            <a:r>
              <a:rPr lang="en-US" dirty="0" smtClean="0"/>
              <a:t>Put team members first</a:t>
            </a:r>
          </a:p>
          <a:p>
            <a:r>
              <a:rPr lang="en-US" dirty="0" smtClean="0"/>
              <a:t>Trust team members</a:t>
            </a:r>
          </a:p>
          <a:p>
            <a:r>
              <a:rPr lang="en-US" dirty="0" smtClean="0"/>
              <a:t>Help members to self-actualize</a:t>
            </a:r>
          </a:p>
          <a:p>
            <a:r>
              <a:rPr lang="en-US" dirty="0" smtClean="0"/>
              <a:t>Develop capabilities of the team</a:t>
            </a:r>
          </a:p>
          <a:p>
            <a:r>
              <a:rPr lang="en-US" dirty="0" smtClean="0"/>
              <a:t>Believe that teamwork is important</a:t>
            </a:r>
          </a:p>
          <a:p>
            <a:r>
              <a:rPr lang="en-US" dirty="0" smtClean="0"/>
              <a:t>Delegate responsibilities</a:t>
            </a:r>
          </a:p>
          <a:p>
            <a:r>
              <a:rPr lang="en-US" dirty="0" smtClean="0"/>
              <a:t>Minimize barriers </a:t>
            </a:r>
            <a:r>
              <a:rPr lang="en-US" smtClean="0"/>
              <a:t>to success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4000" smtClean="0"/>
              <a:t>Organizational Shells</a:t>
            </a:r>
          </a:p>
        </p:txBody>
      </p:sp>
      <p:pic>
        <p:nvPicPr>
          <p:cNvPr id="7171" name="Picture 7" descr="hug81208_1001"/>
          <p:cNvPicPr>
            <a:picLocks noGrp="1" noChangeAspect="1" noChangeArrowheads="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1147763" y="1981200"/>
            <a:ext cx="6848475"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194364558"/>
      </p:ext>
    </p:extLst>
  </p:cSld>
  <p:clrMapOvr>
    <a:masterClrMapping/>
  </p:clrMapOvr>
  <p:transition>
    <p:cover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dirty="0" smtClean="0"/>
              <a:t>Groups / Teams</a:t>
            </a:r>
          </a:p>
        </p:txBody>
      </p:sp>
      <p:sp>
        <p:nvSpPr>
          <p:cNvPr id="9219" name="Rectangle 3"/>
          <p:cNvSpPr>
            <a:spLocks noGrp="1" noChangeArrowheads="1"/>
          </p:cNvSpPr>
          <p:nvPr>
            <p:ph type="body" idx="1"/>
          </p:nvPr>
        </p:nvSpPr>
        <p:spPr/>
        <p:txBody>
          <a:bodyPr/>
          <a:lstStyle/>
          <a:p>
            <a:pPr eaLnBrk="1" hangingPunct="1">
              <a:lnSpc>
                <a:spcPct val="90000"/>
              </a:lnSpc>
            </a:pPr>
            <a:r>
              <a:rPr lang="en-US" dirty="0" smtClean="0"/>
              <a:t>Talking about formal groups / teams as opposed to informal groups.  Informal groups are independently formed to meet the social needs of employees.  Leaders can benefit from informal groups, but have no </a:t>
            </a:r>
            <a:r>
              <a:rPr lang="en-US" dirty="0" smtClean="0"/>
              <a:t>responsibility </a:t>
            </a:r>
            <a:r>
              <a:rPr lang="en-US" dirty="0" smtClean="0"/>
              <a:t>or accountability for them.  Thus, from a leadership perspective our focus is on formal work groups (specifically teams) established by the leader, organization, etc..</a:t>
            </a:r>
          </a:p>
        </p:txBody>
      </p:sp>
    </p:spTree>
    <p:extLst>
      <p:ext uri="{BB962C8B-B14F-4D97-AF65-F5344CB8AC3E}">
        <p14:creationId xmlns:p14="http://schemas.microsoft.com/office/powerpoint/2010/main" val="2043555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and Work Teams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During the past few decades we have witnessed an increase in the organizational use of work teams.</a:t>
            </a:r>
          </a:p>
          <a:p>
            <a:r>
              <a:rPr lang="en-US" dirty="0" smtClean="0"/>
              <a:t>A </a:t>
            </a:r>
            <a:r>
              <a:rPr lang="en-US" i="1" dirty="0" smtClean="0"/>
              <a:t>group</a:t>
            </a:r>
            <a:r>
              <a:rPr lang="en-US" dirty="0" smtClean="0"/>
              <a:t> is two or more interdependent individuals who interact with one another to achieve a commonly held objective.</a:t>
            </a:r>
          </a:p>
          <a:p>
            <a:r>
              <a:rPr lang="en-US" dirty="0" smtClean="0"/>
              <a:t>A </a:t>
            </a:r>
            <a:r>
              <a:rPr lang="en-US" i="1" dirty="0" smtClean="0"/>
              <a:t>team</a:t>
            </a:r>
            <a:r>
              <a:rPr lang="en-US" dirty="0" smtClean="0"/>
              <a:t> is a group of two or more people joined in cooperative activity for work or play.</a:t>
            </a:r>
          </a:p>
          <a:p>
            <a:pPr lvl="1"/>
            <a:r>
              <a:rPr lang="en-US" dirty="0" smtClean="0"/>
              <a:t>All teams are groups, but not all groups are teams.</a:t>
            </a:r>
          </a:p>
          <a:p>
            <a:pPr lvl="1"/>
            <a:r>
              <a:rPr lang="en-US" dirty="0" smtClean="0"/>
              <a:t>Teams exhibit a higher level of cohesiveness than do groups.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Teams, Teamwork, and Groups</a:t>
            </a:r>
            <a:endParaRPr lang="en-US" dirty="0"/>
          </a:p>
        </p:txBody>
      </p:sp>
      <p:sp>
        <p:nvSpPr>
          <p:cNvPr id="3" name="Content Placeholder 2"/>
          <p:cNvSpPr>
            <a:spLocks noGrp="1"/>
          </p:cNvSpPr>
          <p:nvPr>
            <p:ph idx="1"/>
          </p:nvPr>
        </p:nvSpPr>
        <p:spPr/>
        <p:txBody>
          <a:bodyPr/>
          <a:lstStyle/>
          <a:p>
            <a:r>
              <a:rPr lang="en-US" dirty="0" smtClean="0"/>
              <a:t>A team is a work group that must rely on collaboration if each member is to experience the optimum success and achievement.</a:t>
            </a:r>
          </a:p>
          <a:p>
            <a:r>
              <a:rPr lang="en-US" dirty="0" smtClean="0"/>
              <a:t>Teamwork is done with an understanding and commitment to group goals on the part of all team members.</a:t>
            </a:r>
          </a:p>
          <a:p>
            <a:r>
              <a:rPr lang="en-US" dirty="0" smtClean="0"/>
              <a:t>Perhaps worth repeating----All teams are groups, but not all groups are teams.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Individuals Versus Groups Versus Teams</a:t>
            </a:r>
            <a:endParaRPr lang="en-US" dirty="0"/>
          </a:p>
        </p:txBody>
      </p:sp>
      <p:sp>
        <p:nvSpPr>
          <p:cNvPr id="3" name="Content Placeholder 2"/>
          <p:cNvSpPr>
            <a:spLocks noGrp="1"/>
          </p:cNvSpPr>
          <p:nvPr>
            <p:ph idx="1"/>
          </p:nvPr>
        </p:nvSpPr>
        <p:spPr/>
        <p:txBody>
          <a:bodyPr>
            <a:normAutofit lnSpcReduction="10000"/>
          </a:bodyPr>
          <a:lstStyle/>
          <a:p>
            <a:r>
              <a:rPr lang="en-US" b="1" dirty="0" smtClean="0"/>
              <a:t>Team members</a:t>
            </a:r>
            <a:r>
              <a:rPr lang="en-US" dirty="0" smtClean="0"/>
              <a:t> usually have a stronger sense of identification among themselves than </a:t>
            </a:r>
            <a:r>
              <a:rPr lang="en-US" b="1" dirty="0" smtClean="0"/>
              <a:t>group members </a:t>
            </a:r>
            <a:r>
              <a:rPr lang="en-US" dirty="0" smtClean="0"/>
              <a:t>do.</a:t>
            </a:r>
          </a:p>
          <a:p>
            <a:r>
              <a:rPr lang="en-US" dirty="0" smtClean="0"/>
              <a:t>Teams have </a:t>
            </a:r>
            <a:r>
              <a:rPr lang="en-US" b="1" dirty="0" smtClean="0"/>
              <a:t>common goals </a:t>
            </a:r>
            <a:r>
              <a:rPr lang="en-US" dirty="0" smtClean="0"/>
              <a:t>or</a:t>
            </a:r>
            <a:r>
              <a:rPr lang="en-US" b="1" dirty="0" smtClean="0"/>
              <a:t> tasks</a:t>
            </a:r>
            <a:r>
              <a:rPr lang="en-US" dirty="0" smtClean="0"/>
              <a:t>.</a:t>
            </a:r>
          </a:p>
          <a:p>
            <a:r>
              <a:rPr lang="en-US" b="1" dirty="0" smtClean="0"/>
              <a:t>Task interdependence </a:t>
            </a:r>
            <a:r>
              <a:rPr lang="en-US" dirty="0" smtClean="0"/>
              <a:t>typically is greater with teams than with groups.</a:t>
            </a:r>
          </a:p>
          <a:p>
            <a:r>
              <a:rPr lang="en-US" b="1" dirty="0" smtClean="0"/>
              <a:t>Team members </a:t>
            </a:r>
            <a:r>
              <a:rPr lang="en-US" dirty="0" smtClean="0"/>
              <a:t>often have more differentiated and specialized roles than </a:t>
            </a:r>
            <a:r>
              <a:rPr lang="en-US" b="1" dirty="0" smtClean="0"/>
              <a:t>group members</a:t>
            </a:r>
            <a:r>
              <a:rPr lang="en-US" dirty="0" smtClean="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225</TotalTime>
  <Words>1800</Words>
  <Application>Microsoft Office PowerPoint</Application>
  <PresentationFormat>On-screen Show (4:3)</PresentationFormat>
  <Paragraphs>209</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Topic 13</vt:lpstr>
      <vt:lpstr>Groups, Teams, and Their Leadership</vt:lpstr>
      <vt:lpstr>Groups/Teams</vt:lpstr>
      <vt:lpstr>PowerPoint Presentation</vt:lpstr>
      <vt:lpstr>Organizational Shells</vt:lpstr>
      <vt:lpstr>Groups / Teams</vt:lpstr>
      <vt:lpstr>Leadership and Work Teams</vt:lpstr>
      <vt:lpstr>Teams, Teamwork, and Groups</vt:lpstr>
      <vt:lpstr>Individuals Versus Groups Versus Teams</vt:lpstr>
      <vt:lpstr>Characteristics of Teams</vt:lpstr>
      <vt:lpstr>Types of Teams</vt:lpstr>
      <vt:lpstr>Types of Teams</vt:lpstr>
      <vt:lpstr>Types of Teams Cont.</vt:lpstr>
      <vt:lpstr>The Impact of Team Size</vt:lpstr>
      <vt:lpstr>Team Size</vt:lpstr>
      <vt:lpstr>Bruce Tuckman’s Research</vt:lpstr>
      <vt:lpstr>Stages of Group Development</vt:lpstr>
      <vt:lpstr>Stages in Group Development</vt:lpstr>
      <vt:lpstr>Team Structure</vt:lpstr>
      <vt:lpstr>Task Roles in Teams (original work done by Bruce Tuckman regarding groups)</vt:lpstr>
      <vt:lpstr>Task Roles in Teams Cont.</vt:lpstr>
      <vt:lpstr>Relationship Roles or Maintenance Roles in Teams</vt:lpstr>
      <vt:lpstr>Relationship Roles or Maintenance Roles in Teams Cont.</vt:lpstr>
      <vt:lpstr>Dysfunctional Roles in GROUPS (Self-oriented Roles)</vt:lpstr>
      <vt:lpstr>Dysfunctional Roles in Groups (Self-oriented Roles) Cont.</vt:lpstr>
      <vt:lpstr>Team Structure (cont’d)</vt:lpstr>
      <vt:lpstr>Team Structure (cont’d)</vt:lpstr>
      <vt:lpstr>Team Structure (cont’d)</vt:lpstr>
      <vt:lpstr>The Relationship Between Cohesiveness and Productivity</vt:lpstr>
      <vt:lpstr>Team Cohesion</vt:lpstr>
      <vt:lpstr> Cohesion (Positive)</vt:lpstr>
      <vt:lpstr>Groupthink (Based on the work of Irving Janis)</vt:lpstr>
      <vt:lpstr>Symptoms of Groupthink</vt:lpstr>
      <vt:lpstr>Team Cohesion (Negative Cont.)</vt:lpstr>
      <vt:lpstr>Symptoms of Unproductive Teams</vt:lpstr>
      <vt:lpstr>Characteristics of Effective Teams</vt:lpstr>
      <vt:lpstr>Characteristics of Effective Teams</vt:lpstr>
      <vt:lpstr>Characteristics of Followers in High Performing Teams</vt:lpstr>
      <vt:lpstr>Three Critical Functions for Team Leadership</vt:lpstr>
      <vt:lpstr>What are Team-Leader Values?</vt:lpstr>
    </vt:vector>
  </TitlesOfParts>
  <Company>Jones College of Business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Teams</dc:title>
  <dc:creator>MGMK_GA1</dc:creator>
  <cp:lastModifiedBy>rethomas</cp:lastModifiedBy>
  <cp:revision>39</cp:revision>
  <dcterms:created xsi:type="dcterms:W3CDTF">2012-03-28T20:34:38Z</dcterms:created>
  <dcterms:modified xsi:type="dcterms:W3CDTF">2012-04-24T17:32:05Z</dcterms:modified>
</cp:coreProperties>
</file>